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19"/>
  </p:notesMasterIdLst>
  <p:sldIdLst>
    <p:sldId id="278" r:id="rId5"/>
    <p:sldId id="279" r:id="rId6"/>
    <p:sldId id="280" r:id="rId7"/>
    <p:sldId id="281" r:id="rId8"/>
    <p:sldId id="292" r:id="rId9"/>
    <p:sldId id="282" r:id="rId10"/>
    <p:sldId id="283" r:id="rId11"/>
    <p:sldId id="284" r:id="rId12"/>
    <p:sldId id="285" r:id="rId13"/>
    <p:sldId id="286" r:id="rId14"/>
    <p:sldId id="287" r:id="rId15"/>
    <p:sldId id="288" r:id="rId16"/>
    <p:sldId id="289" r:id="rId17"/>
    <p:sldId id="29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3/7/2021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3/7/2021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3/7/2021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3/7/2021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3/7/2021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3/7/2021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3/7/2021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3/7/2021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3/7/2021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3/7/2021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3/7/2021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3/7/2021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3/7/2021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3/7/2021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3/7/2021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3/7/2021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3/7/2021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7.pn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researchgate.net/publication/334587568_Interlinked_Hospital_Management_System" TargetMode="External"/><Relationship Id="rId2" Type="http://schemas.openxmlformats.org/officeDocument/2006/relationships/hyperlink" Target="https://www.projecttopics.org/design-implementation-health-care-management-system.html" TargetMode="External"/><Relationship Id="rId1" Type="http://schemas.openxmlformats.org/officeDocument/2006/relationships/slideLayout" Target="../slideLayouts/slideLayout2.xml"/><Relationship Id="rId4" Type="http://schemas.openxmlformats.org/officeDocument/2006/relationships/hyperlink" Target="https://www.javatpoint.com/blockchain-tutoria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019587"/>
          </a:xfrm>
        </p:spPr>
        <p:txBody>
          <a:bodyPr>
            <a:normAutofit/>
          </a:bodyPr>
          <a:lstStyle/>
          <a:p>
            <a:pPr algn="l"/>
            <a:r>
              <a:rPr lang="en-US" sz="3200" b="1" dirty="0">
                <a:latin typeface="Times New Roman" panose="02020603050405020304" pitchFamily="18" charset="0"/>
                <a:cs typeface="Times New Roman" panose="02020603050405020304" pitchFamily="18" charset="0"/>
              </a:rPr>
              <a:t>MINI PROJECT REVIEW:</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1600" b="1" dirty="0">
                <a:solidFill>
                  <a:schemeClr val="tx2"/>
                </a:solidFill>
                <a:effectLst/>
                <a:latin typeface="Times New Roman" panose="02020603050405020304" pitchFamily="18" charset="0"/>
                <a:cs typeface="Times New Roman" panose="02020603050405020304" pitchFamily="18" charset="0"/>
              </a:rPr>
              <a:t>HEALTHCARE MANAGEMENT USING BLOCKCHAIN.</a:t>
            </a:r>
          </a:p>
        </p:txBody>
      </p:sp>
      <p:pic>
        <p:nvPicPr>
          <p:cNvPr id="6" name="Picture 5">
            <a:extLst>
              <a:ext uri="{FF2B5EF4-FFF2-40B4-BE49-F238E27FC236}">
                <a16:creationId xmlns:a16="http://schemas.microsoft.com/office/drawing/2014/main" id="{6B7F29FB-DADF-42A5-9760-AF36E7E50672}"/>
              </a:ext>
            </a:extLst>
          </p:cNvPr>
          <p:cNvPicPr>
            <a:picLocks noChangeAspect="1"/>
          </p:cNvPicPr>
          <p:nvPr/>
        </p:nvPicPr>
        <p:blipFill>
          <a:blip r:embed="rId5"/>
          <a:stretch>
            <a:fillRect/>
          </a:stretch>
        </p:blipFill>
        <p:spPr>
          <a:xfrm>
            <a:off x="2152854" y="183088"/>
            <a:ext cx="7106556" cy="1141079"/>
          </a:xfrm>
          <a:prstGeom prst="rect">
            <a:avLst/>
          </a:prstGeom>
        </p:spPr>
      </p:pic>
      <p:sp>
        <p:nvSpPr>
          <p:cNvPr id="7" name="Title 1">
            <a:extLst>
              <a:ext uri="{FF2B5EF4-FFF2-40B4-BE49-F238E27FC236}">
                <a16:creationId xmlns:a16="http://schemas.microsoft.com/office/drawing/2014/main" id="{6F0A2303-A06B-4279-BCAA-4976DAFAA58C}"/>
              </a:ext>
            </a:extLst>
          </p:cNvPr>
          <p:cNvSpPr txBox="1">
            <a:spLocks/>
          </p:cNvSpPr>
          <p:nvPr/>
        </p:nvSpPr>
        <p:spPr bwMode="gray">
          <a:xfrm>
            <a:off x="1687336" y="2821873"/>
            <a:ext cx="3172217" cy="869177"/>
          </a:xfrm>
          <a:prstGeom prst="rect">
            <a:avLst/>
          </a:prstGeom>
        </p:spPr>
        <p:txBody>
          <a:bodyPr vert="horz" lIns="91440" tIns="45720" rIns="91440" bIns="45720" rtlCol="0" anchor="b">
            <a:norm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dirty="0">
                <a:solidFill>
                  <a:schemeClr val="bg1"/>
                </a:solidFill>
                <a:latin typeface="Times New Roman" panose="02020603050405020304" pitchFamily="18" charset="0"/>
                <a:cs typeface="Times New Roman" panose="02020603050405020304" pitchFamily="18" charset="0"/>
              </a:rPr>
              <a:t>GUIDE:</a:t>
            </a:r>
          </a:p>
          <a:p>
            <a:r>
              <a:rPr lang="en-US" sz="1600" dirty="0">
                <a:solidFill>
                  <a:schemeClr val="bg1"/>
                </a:solidFill>
                <a:latin typeface="Times New Roman" panose="02020603050405020304" pitchFamily="18" charset="0"/>
                <a:cs typeface="Times New Roman" panose="02020603050405020304" pitchFamily="18" charset="0"/>
              </a:rPr>
              <a:t>     DR S HARIHARAGOPALAN        </a:t>
            </a:r>
            <a:r>
              <a:rPr lang="en-US" sz="1300" dirty="0">
                <a:solidFill>
                  <a:schemeClr val="bg1"/>
                </a:solidFill>
                <a:latin typeface="Times New Roman" panose="02020603050405020304" pitchFamily="18" charset="0"/>
                <a:cs typeface="Times New Roman" panose="02020603050405020304" pitchFamily="18" charset="0"/>
              </a:rPr>
              <a:t>(ASSOCIATE PROFESSOR) </a:t>
            </a:r>
          </a:p>
        </p:txBody>
      </p:sp>
      <p:sp>
        <p:nvSpPr>
          <p:cNvPr id="8" name="Subtitle 2">
            <a:extLst>
              <a:ext uri="{FF2B5EF4-FFF2-40B4-BE49-F238E27FC236}">
                <a16:creationId xmlns:a16="http://schemas.microsoft.com/office/drawing/2014/main" id="{77FB6169-2519-4719-A0BD-4390A6566C50}"/>
              </a:ext>
            </a:extLst>
          </p:cNvPr>
          <p:cNvSpPr txBox="1">
            <a:spLocks/>
          </p:cNvSpPr>
          <p:nvPr/>
        </p:nvSpPr>
        <p:spPr>
          <a:xfrm>
            <a:off x="3696544" y="4008402"/>
            <a:ext cx="3030679" cy="1931831"/>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buClr>
                <a:schemeClr val="bg1"/>
              </a:buClr>
              <a:buFont typeface="Wingdings" panose="05000000000000000000" pitchFamily="2" charset="2"/>
              <a:buChar char="v"/>
            </a:pPr>
            <a:r>
              <a:rPr lang="en-US" sz="1400" b="1" dirty="0">
                <a:solidFill>
                  <a:schemeClr val="bg1"/>
                </a:solidFill>
                <a:latin typeface="Times New Roman" panose="02020603050405020304" pitchFamily="18" charset="0"/>
                <a:cs typeface="Times New Roman" panose="02020603050405020304" pitchFamily="18" charset="0"/>
              </a:rPr>
              <a:t>MEMBERS:</a:t>
            </a:r>
          </a:p>
          <a:p>
            <a:pPr>
              <a:buClr>
                <a:schemeClr val="bg1"/>
              </a:buClr>
              <a:buFont typeface="Wingdings" panose="05000000000000000000" pitchFamily="2" charset="2"/>
              <a:buChar char="v"/>
            </a:pPr>
            <a:r>
              <a:rPr lang="en-US" sz="1400" dirty="0">
                <a:solidFill>
                  <a:schemeClr val="bg1"/>
                </a:solidFill>
                <a:latin typeface="Times New Roman" panose="02020603050405020304" pitchFamily="18" charset="0"/>
                <a:cs typeface="Times New Roman" panose="02020603050405020304" pitchFamily="18" charset="0"/>
              </a:rPr>
              <a:t>SRIDHAR (1801227)</a:t>
            </a:r>
          </a:p>
          <a:p>
            <a:pPr>
              <a:buClr>
                <a:schemeClr val="bg1"/>
              </a:buClr>
              <a:buFont typeface="Wingdings" panose="05000000000000000000" pitchFamily="2" charset="2"/>
              <a:buChar char="v"/>
            </a:pPr>
            <a:r>
              <a:rPr lang="en-US" sz="1400" dirty="0">
                <a:solidFill>
                  <a:schemeClr val="bg1"/>
                </a:solidFill>
                <a:latin typeface="Times New Roman" panose="02020603050405020304" pitchFamily="18" charset="0"/>
                <a:cs typeface="Times New Roman" panose="02020603050405020304" pitchFamily="18" charset="0"/>
              </a:rPr>
              <a:t>VIGNESHWARAN (1801250)</a:t>
            </a:r>
          </a:p>
          <a:p>
            <a:pPr>
              <a:buClr>
                <a:schemeClr val="bg1"/>
              </a:buClr>
              <a:buFont typeface="Wingdings" panose="05000000000000000000" pitchFamily="2" charset="2"/>
              <a:buChar char="v"/>
            </a:pPr>
            <a:r>
              <a:rPr lang="en-US" sz="1400" dirty="0">
                <a:solidFill>
                  <a:schemeClr val="bg1"/>
                </a:solidFill>
                <a:latin typeface="Times New Roman" panose="02020603050405020304" pitchFamily="18" charset="0"/>
                <a:cs typeface="Times New Roman" panose="02020603050405020304" pitchFamily="18" charset="0"/>
              </a:rPr>
              <a:t>VISNUPIRIYAN (1801258)</a:t>
            </a:r>
          </a:p>
          <a:p>
            <a:pPr>
              <a:buClr>
                <a:schemeClr val="bg1"/>
              </a:buClr>
              <a:buFont typeface="Wingdings" panose="05000000000000000000" pitchFamily="2" charset="2"/>
              <a:buChar char="v"/>
            </a:pPr>
            <a:r>
              <a:rPr lang="en-US" sz="1400" dirty="0">
                <a:solidFill>
                  <a:schemeClr val="bg1"/>
                </a:solidFill>
                <a:latin typeface="Times New Roman" panose="02020603050405020304" pitchFamily="18" charset="0"/>
                <a:cs typeface="Times New Roman" panose="02020603050405020304" pitchFamily="18" charset="0"/>
              </a:rPr>
              <a:t>VENGATESH (1801267)        </a:t>
            </a:r>
          </a:p>
        </p:txBody>
      </p:sp>
      <p:sp>
        <p:nvSpPr>
          <p:cNvPr id="9" name="Rectangle 3">
            <a:extLst>
              <a:ext uri="{FF2B5EF4-FFF2-40B4-BE49-F238E27FC236}">
                <a16:creationId xmlns:a16="http://schemas.microsoft.com/office/drawing/2014/main" id="{F018DBD2-F1F5-44A7-8882-99C6B77C9136}"/>
              </a:ext>
            </a:extLst>
          </p:cNvPr>
          <p:cNvSpPr>
            <a:spLocks noChangeArrowheads="1"/>
          </p:cNvSpPr>
          <p:nvPr/>
        </p:nvSpPr>
        <p:spPr bwMode="auto">
          <a:xfrm>
            <a:off x="1180859" y="1673524"/>
            <a:ext cx="554636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000" b="1" dirty="0">
                <a:solidFill>
                  <a:schemeClr val="bg1"/>
                </a:solidFill>
                <a:latin typeface="Times New Roman" panose="02020603050405020304" pitchFamily="18" charset="0"/>
                <a:cs typeface="Times New Roman" panose="02020603050405020304" pitchFamily="18" charset="0"/>
              </a:rPr>
              <a:t>DEPARTMENT OF</a:t>
            </a:r>
          </a:p>
          <a:p>
            <a:pPr algn="ctr" eaLnBrk="1" hangingPunct="1"/>
            <a:r>
              <a:rPr lang="en-US" altLang="en-US" sz="2000" b="1" dirty="0">
                <a:solidFill>
                  <a:schemeClr val="bg1"/>
                </a:solidFill>
                <a:latin typeface="Times New Roman" panose="02020603050405020304" pitchFamily="18" charset="0"/>
                <a:cs typeface="Times New Roman" panose="02020603050405020304" pitchFamily="18" charset="0"/>
              </a:rPr>
              <a:t> COMPUTER SCIENCE ENGINEERING</a:t>
            </a:r>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E3D11-360E-466B-9A8C-792CF5CF1263}"/>
              </a:ext>
            </a:extLst>
          </p:cNvPr>
          <p:cNvSpPr>
            <a:spLocks noGrp="1"/>
          </p:cNvSpPr>
          <p:nvPr>
            <p:ph type="title"/>
          </p:nvPr>
        </p:nvSpPr>
        <p:spPr/>
        <p:txBody>
          <a:bodyPr>
            <a:normAutofit/>
          </a:bodyPr>
          <a:lstStyle/>
          <a:p>
            <a:pPr algn="l"/>
            <a:r>
              <a:rPr lang="en-US" sz="3200" b="1" dirty="0">
                <a:effectLst/>
                <a:latin typeface="Times New Roman" panose="02020603050405020304" pitchFamily="18" charset="0"/>
                <a:cs typeface="Times New Roman" panose="02020603050405020304" pitchFamily="18" charset="0"/>
              </a:rPr>
              <a:t>SCREENSHOTS:</a:t>
            </a:r>
            <a:endParaRPr lang="en-IN" sz="3200" b="1" dirty="0">
              <a:effectLst/>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FF647EB0-D478-4BCB-82A7-AF7B3EF52CA1}"/>
              </a:ext>
            </a:extLst>
          </p:cNvPr>
          <p:cNvPicPr>
            <a:picLocks noGrp="1" noChangeAspect="1"/>
          </p:cNvPicPr>
          <p:nvPr>
            <p:ph idx="1"/>
          </p:nvPr>
        </p:nvPicPr>
        <p:blipFill>
          <a:blip r:embed="rId2"/>
          <a:stretch>
            <a:fillRect/>
          </a:stretch>
        </p:blipFill>
        <p:spPr>
          <a:xfrm>
            <a:off x="397067" y="1978210"/>
            <a:ext cx="5577605" cy="3714750"/>
          </a:xfrm>
        </p:spPr>
      </p:pic>
      <p:pic>
        <p:nvPicPr>
          <p:cNvPr id="7" name="Picture 6">
            <a:extLst>
              <a:ext uri="{FF2B5EF4-FFF2-40B4-BE49-F238E27FC236}">
                <a16:creationId xmlns:a16="http://schemas.microsoft.com/office/drawing/2014/main" id="{B5B7470C-92EF-4B0F-8257-BAC26A075857}"/>
              </a:ext>
            </a:extLst>
          </p:cNvPr>
          <p:cNvPicPr>
            <a:picLocks noChangeAspect="1"/>
          </p:cNvPicPr>
          <p:nvPr/>
        </p:nvPicPr>
        <p:blipFill>
          <a:blip r:embed="rId3"/>
          <a:stretch>
            <a:fillRect/>
          </a:stretch>
        </p:blipFill>
        <p:spPr>
          <a:xfrm>
            <a:off x="6217330" y="1978210"/>
            <a:ext cx="5796524" cy="3714750"/>
          </a:xfrm>
          <a:prstGeom prst="rect">
            <a:avLst/>
          </a:prstGeom>
        </p:spPr>
      </p:pic>
    </p:spTree>
    <p:extLst>
      <p:ext uri="{BB962C8B-B14F-4D97-AF65-F5344CB8AC3E}">
        <p14:creationId xmlns:p14="http://schemas.microsoft.com/office/powerpoint/2010/main" val="3118752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D5B6E-8E48-41E7-AA2A-6B2985F47D8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5577F1B-4E0B-47E8-947A-AE71B67D0B03}"/>
              </a:ext>
            </a:extLst>
          </p:cNvPr>
          <p:cNvPicPr>
            <a:picLocks noGrp="1" noChangeAspect="1"/>
          </p:cNvPicPr>
          <p:nvPr>
            <p:ph idx="1"/>
          </p:nvPr>
        </p:nvPicPr>
        <p:blipFill>
          <a:blip r:embed="rId2"/>
          <a:stretch>
            <a:fillRect/>
          </a:stretch>
        </p:blipFill>
        <p:spPr>
          <a:xfrm>
            <a:off x="458901" y="2249719"/>
            <a:ext cx="5631775" cy="3714750"/>
          </a:xfrm>
        </p:spPr>
      </p:pic>
      <p:pic>
        <p:nvPicPr>
          <p:cNvPr id="7" name="Picture 6">
            <a:extLst>
              <a:ext uri="{FF2B5EF4-FFF2-40B4-BE49-F238E27FC236}">
                <a16:creationId xmlns:a16="http://schemas.microsoft.com/office/drawing/2014/main" id="{012C9AA0-6BCC-479C-8F25-9995900B58A2}"/>
              </a:ext>
            </a:extLst>
          </p:cNvPr>
          <p:cNvPicPr>
            <a:picLocks noChangeAspect="1"/>
          </p:cNvPicPr>
          <p:nvPr/>
        </p:nvPicPr>
        <p:blipFill>
          <a:blip r:embed="rId3"/>
          <a:stretch>
            <a:fillRect/>
          </a:stretch>
        </p:blipFill>
        <p:spPr>
          <a:xfrm>
            <a:off x="6278878" y="2249719"/>
            <a:ext cx="5631775" cy="3714749"/>
          </a:xfrm>
          <a:prstGeom prst="rect">
            <a:avLst/>
          </a:prstGeom>
        </p:spPr>
      </p:pic>
    </p:spTree>
    <p:extLst>
      <p:ext uri="{BB962C8B-B14F-4D97-AF65-F5344CB8AC3E}">
        <p14:creationId xmlns:p14="http://schemas.microsoft.com/office/powerpoint/2010/main" val="3162355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6417F-9E49-423A-97B4-40207D2450D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1BD9964-BFBA-414E-A09F-EA448E3252DA}"/>
              </a:ext>
            </a:extLst>
          </p:cNvPr>
          <p:cNvPicPr>
            <a:picLocks noGrp="1" noChangeAspect="1"/>
          </p:cNvPicPr>
          <p:nvPr>
            <p:ph idx="1"/>
          </p:nvPr>
        </p:nvPicPr>
        <p:blipFill>
          <a:blip r:embed="rId2"/>
          <a:stretch>
            <a:fillRect/>
          </a:stretch>
        </p:blipFill>
        <p:spPr>
          <a:xfrm>
            <a:off x="220007" y="2094205"/>
            <a:ext cx="5730991" cy="3714750"/>
          </a:xfrm>
        </p:spPr>
      </p:pic>
      <p:pic>
        <p:nvPicPr>
          <p:cNvPr id="7" name="Picture 6">
            <a:extLst>
              <a:ext uri="{FF2B5EF4-FFF2-40B4-BE49-F238E27FC236}">
                <a16:creationId xmlns:a16="http://schemas.microsoft.com/office/drawing/2014/main" id="{D2E373B5-FA7B-4A4D-8C4B-4B69AC92FBB3}"/>
              </a:ext>
            </a:extLst>
          </p:cNvPr>
          <p:cNvPicPr>
            <a:picLocks noChangeAspect="1"/>
          </p:cNvPicPr>
          <p:nvPr/>
        </p:nvPicPr>
        <p:blipFill>
          <a:blip r:embed="rId3"/>
          <a:stretch>
            <a:fillRect/>
          </a:stretch>
        </p:blipFill>
        <p:spPr>
          <a:xfrm>
            <a:off x="6241002" y="2094205"/>
            <a:ext cx="5730991" cy="3714750"/>
          </a:xfrm>
          <a:prstGeom prst="rect">
            <a:avLst/>
          </a:prstGeom>
        </p:spPr>
      </p:pic>
    </p:spTree>
    <p:extLst>
      <p:ext uri="{BB962C8B-B14F-4D97-AF65-F5344CB8AC3E}">
        <p14:creationId xmlns:p14="http://schemas.microsoft.com/office/powerpoint/2010/main" val="550594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C7DCB-0293-4DB7-A172-8C172013EF96}"/>
              </a:ext>
            </a:extLst>
          </p:cNvPr>
          <p:cNvSpPr>
            <a:spLocks noGrp="1"/>
          </p:cNvSpPr>
          <p:nvPr>
            <p:ph type="title"/>
          </p:nvPr>
        </p:nvSpPr>
        <p:spPr/>
        <p:txBody>
          <a:bodyPr>
            <a:normAutofit/>
          </a:bodyPr>
          <a:lstStyle/>
          <a:p>
            <a:pPr algn="l"/>
            <a:r>
              <a:rPr lang="en-US" sz="3200" b="1" dirty="0">
                <a:effectLst/>
                <a:latin typeface="Times New Roman" panose="02020603050405020304" pitchFamily="18" charset="0"/>
                <a:cs typeface="Times New Roman" panose="02020603050405020304" pitchFamily="18" charset="0"/>
              </a:rPr>
              <a:t>BLOCKCHAIN PROTOTYPE:</a:t>
            </a:r>
            <a:endParaRPr lang="en-IN" sz="3200" b="1" dirty="0">
              <a:effectLst/>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D878158E-A1E3-4F19-8599-E681F86750B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107" t="3723" r="2498" b="10356"/>
          <a:stretch/>
        </p:blipFill>
        <p:spPr bwMode="auto">
          <a:xfrm>
            <a:off x="346229" y="2172201"/>
            <a:ext cx="6054571" cy="3507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a:extLst>
              <a:ext uri="{FF2B5EF4-FFF2-40B4-BE49-F238E27FC236}">
                <a16:creationId xmlns:a16="http://schemas.microsoft.com/office/drawing/2014/main" id="{C5683138-EED3-4FF8-85F3-3E5D8FFBCE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77" r="12871" b="5696"/>
          <a:stretch/>
        </p:blipFill>
        <p:spPr bwMode="auto">
          <a:xfrm>
            <a:off x="6687844" y="2172201"/>
            <a:ext cx="5157927" cy="3507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3862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24170-2FD9-47CD-A942-D258E52D62E4}"/>
              </a:ext>
            </a:extLst>
          </p:cNvPr>
          <p:cNvSpPr>
            <a:spLocks noGrp="1"/>
          </p:cNvSpPr>
          <p:nvPr>
            <p:ph type="title"/>
          </p:nvPr>
        </p:nvSpPr>
        <p:spPr>
          <a:xfrm>
            <a:off x="919119" y="2800350"/>
            <a:ext cx="10353762" cy="1257300"/>
          </a:xfrm>
        </p:spPr>
        <p:txBody>
          <a:bodyPr/>
          <a:lstStyle/>
          <a:p>
            <a:r>
              <a:rPr lang="en-US" b="1" dirty="0">
                <a:effectLst/>
                <a:latin typeface="Times New Roman" panose="02020603050405020304" pitchFamily="18" charset="0"/>
                <a:cs typeface="Times New Roman" panose="02020603050405020304" pitchFamily="18" charset="0"/>
              </a:rPr>
              <a:t>THANK YOU</a:t>
            </a:r>
            <a:endParaRPr lang="en-IN" b="1"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5287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n-US" sz="3200" b="1" dirty="0">
                <a:effectLst/>
                <a:latin typeface="Times New Roman" panose="02020603050405020304" pitchFamily="18" charset="0"/>
                <a:cs typeface="Times New Roman" panose="02020603050405020304" pitchFamily="18" charset="0"/>
              </a:rPr>
              <a:t>AGENDA:	</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32449"/>
            <a:ext cx="4403596" cy="4058751"/>
          </a:xfrm>
        </p:spPr>
        <p:txBody>
          <a:bodyPr anchor="t">
            <a:normAutofit/>
          </a:bodyPr>
          <a:lstStyle/>
          <a:p>
            <a:r>
              <a:rPr lang="en-US" sz="2000" dirty="0"/>
              <a:t>Problem Statement</a:t>
            </a:r>
          </a:p>
          <a:p>
            <a:r>
              <a:rPr lang="en-US" sz="2000" dirty="0"/>
              <a:t>Solution, Scope and Application</a:t>
            </a:r>
          </a:p>
          <a:p>
            <a:r>
              <a:rPr lang="en-US" sz="2000" dirty="0"/>
              <a:t>Software Requirement</a:t>
            </a:r>
          </a:p>
          <a:p>
            <a:r>
              <a:rPr lang="en-US" sz="2000" dirty="0"/>
              <a:t>Use case Diagram</a:t>
            </a:r>
          </a:p>
          <a:p>
            <a:r>
              <a:rPr lang="en-US" sz="2000" dirty="0"/>
              <a:t>Flow Chart</a:t>
            </a:r>
          </a:p>
          <a:p>
            <a:r>
              <a:rPr lang="en-US" sz="2000" dirty="0"/>
              <a:t>Literature Survey</a:t>
            </a:r>
          </a:p>
          <a:p>
            <a:r>
              <a:rPr lang="en-US" sz="2000" dirty="0"/>
              <a:t>Screenshots</a:t>
            </a:r>
          </a:p>
        </p:txBody>
      </p:sp>
    </p:spTree>
    <p:extLst>
      <p:ext uri="{BB962C8B-B14F-4D97-AF65-F5344CB8AC3E}">
        <p14:creationId xmlns:p14="http://schemas.microsoft.com/office/powerpoint/2010/main" val="3220235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4DF47-85C2-4E7D-B4FE-34DD6750DD0D}"/>
              </a:ext>
            </a:extLst>
          </p:cNvPr>
          <p:cNvSpPr>
            <a:spLocks noGrp="1"/>
          </p:cNvSpPr>
          <p:nvPr>
            <p:ph type="title"/>
          </p:nvPr>
        </p:nvSpPr>
        <p:spPr/>
        <p:txBody>
          <a:bodyPr>
            <a:normAutofit/>
          </a:bodyPr>
          <a:lstStyle/>
          <a:p>
            <a:pPr algn="l"/>
            <a:r>
              <a:rPr lang="en-US" sz="3200" b="1" dirty="0">
                <a:effectLst/>
                <a:latin typeface="Times New Roman" panose="02020603050405020304" pitchFamily="18" charset="0"/>
                <a:cs typeface="Times New Roman" panose="02020603050405020304" pitchFamily="18" charset="0"/>
              </a:rPr>
              <a:t>PROBLEM STATEMENT:</a:t>
            </a:r>
            <a:endParaRPr lang="en-IN" sz="3200" b="1" dirty="0">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FFEBF9A-D8E3-44E0-8987-955274309342}"/>
              </a:ext>
            </a:extLst>
          </p:cNvPr>
          <p:cNvSpPr>
            <a:spLocks noGrp="1"/>
          </p:cNvSpPr>
          <p:nvPr>
            <p:ph idx="1"/>
          </p:nvPr>
        </p:nvSpPr>
        <p:spPr/>
        <p:txBody>
          <a:bodyPr>
            <a:normAutofit/>
          </a:bodyPr>
          <a:lstStyle/>
          <a:p>
            <a:pPr marL="36900" indent="0">
              <a:lnSpc>
                <a:spcPct val="150000"/>
              </a:lnSpc>
              <a:buNone/>
            </a:pPr>
            <a:r>
              <a:rPr lang="en-US" altLang="en-US" sz="2000" dirty="0">
                <a:latin typeface="Times New Roman" panose="02020603050405020304" pitchFamily="18" charset="0"/>
                <a:cs typeface="Times New Roman" panose="02020603050405020304" pitchFamily="18" charset="0"/>
              </a:rPr>
              <a:t>	In healthcare, Electronic health record(EHR)generally contain highly-sensitive and critical data related to patients, which is frequently shared among clinicians, radiologists, healthcare providers, pharmacists, and researchers, for effective diagnosis and treatment. Hence use suitable technology for accessing and managing the privacy and security of patient data and history in clinical practices. </a:t>
            </a:r>
          </a:p>
          <a:p>
            <a:pPr marL="36900" indent="0">
              <a:lnSpc>
                <a:spcPct val="150000"/>
              </a:lnSpc>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609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86D01-4E5D-4FB5-B49D-D3E5BBD786B5}"/>
              </a:ext>
            </a:extLst>
          </p:cNvPr>
          <p:cNvSpPr>
            <a:spLocks noGrp="1"/>
          </p:cNvSpPr>
          <p:nvPr>
            <p:ph type="title"/>
          </p:nvPr>
        </p:nvSpPr>
        <p:spPr/>
        <p:txBody>
          <a:bodyPr>
            <a:normAutofit/>
          </a:bodyPr>
          <a:lstStyle/>
          <a:p>
            <a:pPr algn="l"/>
            <a:r>
              <a:rPr lang="en-US" sz="3200" b="1" dirty="0">
                <a:effectLst/>
                <a:latin typeface="Times New Roman" panose="02020603050405020304" pitchFamily="18" charset="0"/>
                <a:cs typeface="Times New Roman" panose="02020603050405020304" pitchFamily="18" charset="0"/>
              </a:rPr>
              <a:t>SOLUTION AND SCOPE :</a:t>
            </a:r>
            <a:endParaRPr lang="en-IN" sz="3200" b="1" dirty="0">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63A4189-9103-47A5-AD00-EDEABE86D6C6}"/>
              </a:ext>
            </a:extLst>
          </p:cNvPr>
          <p:cNvSpPr>
            <a:spLocks noGrp="1"/>
          </p:cNvSpPr>
          <p:nvPr>
            <p:ph idx="1"/>
          </p:nvPr>
        </p:nvSpPr>
        <p:spPr/>
        <p:txBody>
          <a:bodyPr>
            <a:normAutofit/>
          </a:bodyPr>
          <a:lstStyle/>
          <a:p>
            <a:r>
              <a:rPr lang="en-US" altLang="en-US" sz="2000" dirty="0">
                <a:latin typeface="Times New Roman" panose="02020603050405020304" pitchFamily="18" charset="0"/>
                <a:cs typeface="Times New Roman" panose="02020603050405020304" pitchFamily="18" charset="0"/>
              </a:rPr>
              <a:t>The project aims at designing a prototype for a simple blockchain based application for EHRs that satisfies some requirements like information privacy, traceability, secure information access and sharing in a decentralized fashion. </a:t>
            </a:r>
          </a:p>
          <a:p>
            <a:r>
              <a:rPr lang="en-US" altLang="en-US" sz="2000" dirty="0">
                <a:latin typeface="Times New Roman" panose="02020603050405020304" pitchFamily="18" charset="0"/>
                <a:cs typeface="Times New Roman" panose="02020603050405020304" pitchFamily="18" charset="0"/>
              </a:rPr>
              <a:t>The prototype will be implemented with Hyperledger Fabric(HL Fabric) and will serve also as an access control system to manage identities, provide traceability and preserve the privacy of users and patients. </a:t>
            </a:r>
          </a:p>
          <a:p>
            <a:r>
              <a:rPr lang="en-US" altLang="en-US" sz="2000" dirty="0">
                <a:latin typeface="Times New Roman" panose="02020603050405020304" pitchFamily="18" charset="0"/>
                <a:cs typeface="Times New Roman" panose="02020603050405020304" pitchFamily="18" charset="0"/>
              </a:rPr>
              <a:t>The system could potentially be used as a backup for health companies and be used in extreme situation to ensure the continuity of treatment while preserving privacy and confidentiality.</a:t>
            </a:r>
            <a:endParaRPr lang="en-IN" sz="2000" dirty="0"/>
          </a:p>
        </p:txBody>
      </p:sp>
    </p:spTree>
    <p:extLst>
      <p:ext uri="{BB962C8B-B14F-4D97-AF65-F5344CB8AC3E}">
        <p14:creationId xmlns:p14="http://schemas.microsoft.com/office/powerpoint/2010/main" val="2647062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7AA62-B781-4417-AB58-B685E7A1B27C}"/>
              </a:ext>
            </a:extLst>
          </p:cNvPr>
          <p:cNvSpPr>
            <a:spLocks noGrp="1"/>
          </p:cNvSpPr>
          <p:nvPr>
            <p:ph type="title"/>
          </p:nvPr>
        </p:nvSpPr>
        <p:spPr/>
        <p:txBody>
          <a:bodyPr>
            <a:normAutofit/>
          </a:bodyPr>
          <a:lstStyle/>
          <a:p>
            <a:pPr algn="l"/>
            <a:r>
              <a:rPr lang="en-US" sz="3200" b="1" dirty="0">
                <a:effectLst/>
                <a:latin typeface="Times New Roman" panose="02020603050405020304" pitchFamily="18" charset="0"/>
                <a:cs typeface="Times New Roman" panose="02020603050405020304" pitchFamily="18" charset="0"/>
              </a:rPr>
              <a:t>APPLICATION:</a:t>
            </a:r>
            <a:endParaRPr lang="en-IN" sz="3200" b="1" dirty="0">
              <a:effectLst/>
            </a:endParaRPr>
          </a:p>
        </p:txBody>
      </p:sp>
      <p:sp>
        <p:nvSpPr>
          <p:cNvPr id="3" name="Content Placeholder 2">
            <a:extLst>
              <a:ext uri="{FF2B5EF4-FFF2-40B4-BE49-F238E27FC236}">
                <a16:creationId xmlns:a16="http://schemas.microsoft.com/office/drawing/2014/main" id="{2888A78D-9966-46A3-A4E6-11BA29DE9728}"/>
              </a:ext>
            </a:extLst>
          </p:cNvPr>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Patients Navigation panel consists of Dash board, Book appointment, Appointment history, Medical history.</a:t>
            </a:r>
          </a:p>
          <a:p>
            <a:r>
              <a:rPr lang="en-US" sz="2000" dirty="0">
                <a:latin typeface="Times New Roman" panose="02020603050405020304" pitchFamily="18" charset="0"/>
                <a:cs typeface="Times New Roman" panose="02020603050405020304" pitchFamily="18" charset="0"/>
              </a:rPr>
              <a:t>Doctors Navigation panel consists of Dash board, Appointment history, Patients (Add and Manage), Search(By Name or Mobile No).</a:t>
            </a:r>
          </a:p>
          <a:p>
            <a:r>
              <a:rPr lang="en-US" sz="2000" dirty="0">
                <a:latin typeface="Times New Roman" panose="02020603050405020304" pitchFamily="18" charset="0"/>
                <a:cs typeface="Times New Roman" panose="02020603050405020304" pitchFamily="18" charset="0"/>
              </a:rPr>
              <a:t>Admin Navigation panel consists of Dash board, Doctors, Doctors session logs, User, User session logs, Reports, Patients search, Appointment history.</a:t>
            </a:r>
          </a:p>
          <a:p>
            <a:r>
              <a:rPr lang="en-US" sz="2000" dirty="0">
                <a:latin typeface="Times New Roman" panose="02020603050405020304" pitchFamily="18" charset="0"/>
                <a:cs typeface="Times New Roman" panose="02020603050405020304" pitchFamily="18" charset="0"/>
              </a:rPr>
              <a:t>Each of Tabs in navigation panel has its own specific functionalities.</a:t>
            </a:r>
          </a:p>
          <a:p>
            <a:pPr marL="36900" indent="0">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594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ED307-2941-4034-A018-71DE61C6D81D}"/>
              </a:ext>
            </a:extLst>
          </p:cNvPr>
          <p:cNvSpPr>
            <a:spLocks noGrp="1"/>
          </p:cNvSpPr>
          <p:nvPr>
            <p:ph type="title"/>
          </p:nvPr>
        </p:nvSpPr>
        <p:spPr/>
        <p:txBody>
          <a:bodyPr>
            <a:normAutofit/>
          </a:bodyPr>
          <a:lstStyle/>
          <a:p>
            <a:pPr algn="l"/>
            <a:r>
              <a:rPr lang="en-US" sz="3200" b="1" dirty="0">
                <a:effectLst/>
                <a:latin typeface="Times New Roman" panose="02020603050405020304" pitchFamily="18" charset="0"/>
                <a:cs typeface="Times New Roman" panose="02020603050405020304" pitchFamily="18" charset="0"/>
              </a:rPr>
              <a:t>SOFTWARE REQUIREMENTS:</a:t>
            </a:r>
            <a:endParaRPr lang="en-IN" sz="3200" b="1" dirty="0">
              <a:effectLst/>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BC1E46B8-761B-4972-BEC4-6DA0A6162118}"/>
              </a:ext>
            </a:extLst>
          </p:cNvPr>
          <p:cNvGraphicFramePr>
            <a:graphicFrameLocks noGrp="1"/>
          </p:cNvGraphicFramePr>
          <p:nvPr>
            <p:ph idx="1"/>
            <p:extLst>
              <p:ext uri="{D42A27DB-BD31-4B8C-83A1-F6EECF244321}">
                <p14:modId xmlns:p14="http://schemas.microsoft.com/office/powerpoint/2010/main" val="3043384379"/>
              </p:ext>
            </p:extLst>
          </p:nvPr>
        </p:nvGraphicFramePr>
        <p:xfrm>
          <a:off x="1686757" y="2262882"/>
          <a:ext cx="6862439" cy="1879600"/>
        </p:xfrm>
        <a:graphic>
          <a:graphicData uri="http://schemas.openxmlformats.org/drawingml/2006/table">
            <a:tbl>
              <a:tblPr firstRow="1" bandRow="1">
                <a:tableStyleId>{5C22544A-7EE6-4342-B048-85BDC9FD1C3A}</a:tableStyleId>
              </a:tblPr>
              <a:tblGrid>
                <a:gridCol w="745725">
                  <a:extLst>
                    <a:ext uri="{9D8B030D-6E8A-4147-A177-3AD203B41FA5}">
                      <a16:colId xmlns:a16="http://schemas.microsoft.com/office/drawing/2014/main" val="492654651"/>
                    </a:ext>
                  </a:extLst>
                </a:gridCol>
                <a:gridCol w="6116714">
                  <a:extLst>
                    <a:ext uri="{9D8B030D-6E8A-4147-A177-3AD203B41FA5}">
                      <a16:colId xmlns:a16="http://schemas.microsoft.com/office/drawing/2014/main" val="2327269345"/>
                    </a:ext>
                  </a:extLst>
                </a:gridCol>
              </a:tblGrid>
              <a:tr h="370840">
                <a:tc>
                  <a:txBody>
                    <a:bodyPr/>
                    <a:lstStyle/>
                    <a:p>
                      <a:pPr algn="ctr"/>
                      <a:r>
                        <a:rPr lang="en-US" sz="2000" dirty="0">
                          <a:latin typeface="Times New Roman" panose="02020603050405020304" pitchFamily="18" charset="0"/>
                          <a:cs typeface="Times New Roman" panose="02020603050405020304" pitchFamily="18" charset="0"/>
                        </a:rPr>
                        <a:t>SNO</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SOFTWARES USED</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01938421"/>
                  </a:ext>
                </a:extLst>
              </a:tr>
              <a:tr h="370840">
                <a:tc>
                  <a:txBody>
                    <a:bodyPr/>
                    <a:lstStyle/>
                    <a:p>
                      <a:pPr algn="ctr"/>
                      <a:r>
                        <a:rPr lang="en-US" sz="1600" dirty="0">
                          <a:latin typeface="Times New Roman" panose="02020603050405020304" pitchFamily="18" charset="0"/>
                          <a:cs typeface="Times New Roman" panose="02020603050405020304" pitchFamily="18" charset="0"/>
                        </a:rPr>
                        <a:t>1.</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HTML, CSS and PHP</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76242531"/>
                  </a:ext>
                </a:extLst>
              </a:tr>
              <a:tr h="370840">
                <a:tc>
                  <a:txBody>
                    <a:bodyPr/>
                    <a:lstStyle/>
                    <a:p>
                      <a:pPr algn="ctr"/>
                      <a:r>
                        <a:rPr lang="en-US" sz="1600" dirty="0">
                          <a:latin typeface="Times New Roman" panose="02020603050405020304" pitchFamily="18" charset="0"/>
                          <a:cs typeface="Times New Roman" panose="02020603050405020304" pitchFamily="18" charset="0"/>
                        </a:rPr>
                        <a:t>2.</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Windows 10(64 bits)</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34054611"/>
                  </a:ext>
                </a:extLst>
              </a:tr>
              <a:tr h="370840">
                <a:tc>
                  <a:txBody>
                    <a:bodyPr/>
                    <a:lstStyle/>
                    <a:p>
                      <a:pPr algn="ctr"/>
                      <a:r>
                        <a:rPr lang="en-US" sz="1600" dirty="0">
                          <a:latin typeface="Times New Roman" panose="02020603050405020304" pitchFamily="18" charset="0"/>
                          <a:cs typeface="Times New Roman" panose="02020603050405020304" pitchFamily="18" charset="0"/>
                        </a:rPr>
                        <a:t>3.</a:t>
                      </a:r>
                      <a:endParaRPr lang="en-IN"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Node Js and VS code</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32981270"/>
                  </a:ext>
                </a:extLst>
              </a:tr>
              <a:tr h="370840">
                <a:tc>
                  <a:txBody>
                    <a:bodyPr/>
                    <a:lstStyle/>
                    <a:p>
                      <a:pPr algn="ctr"/>
                      <a:r>
                        <a:rPr lang="en-US" sz="1600" dirty="0">
                          <a:latin typeface="Times New Roman" panose="02020603050405020304" pitchFamily="18" charset="0"/>
                          <a:cs typeface="Times New Roman" panose="02020603050405020304" pitchFamily="18" charset="0"/>
                        </a:rPr>
                        <a:t>4.</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err="1">
                          <a:latin typeface="Times New Roman" panose="02020603050405020304" pitchFamily="18" charset="0"/>
                          <a:cs typeface="Times New Roman" panose="02020603050405020304" pitchFamily="18" charset="0"/>
                        </a:rPr>
                        <a:t>Phpmyadmin</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42350023"/>
                  </a:ext>
                </a:extLst>
              </a:tr>
            </a:tbl>
          </a:graphicData>
        </a:graphic>
      </p:graphicFrame>
    </p:spTree>
    <p:extLst>
      <p:ext uri="{BB962C8B-B14F-4D97-AF65-F5344CB8AC3E}">
        <p14:creationId xmlns:p14="http://schemas.microsoft.com/office/powerpoint/2010/main" val="1460353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248EF-885D-4628-973C-3A4FB4E192E5}"/>
              </a:ext>
            </a:extLst>
          </p:cNvPr>
          <p:cNvSpPr>
            <a:spLocks noGrp="1"/>
          </p:cNvSpPr>
          <p:nvPr>
            <p:ph type="title"/>
          </p:nvPr>
        </p:nvSpPr>
        <p:spPr/>
        <p:txBody>
          <a:bodyPr>
            <a:noAutofit/>
          </a:bodyPr>
          <a:lstStyle/>
          <a:p>
            <a:pPr algn="l"/>
            <a:r>
              <a:rPr lang="en-US" sz="3200" b="1" dirty="0">
                <a:latin typeface="Times New Roman" panose="02020603050405020304" pitchFamily="18" charset="0"/>
                <a:cs typeface="Times New Roman" panose="02020603050405020304" pitchFamily="18" charset="0"/>
              </a:rPr>
              <a:t>USECASE DIAGRAM:</a:t>
            </a:r>
            <a:endParaRPr lang="en-IN" sz="3200"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E346672C-C5D7-4436-AC5F-CDDBB5CBDE4F}"/>
              </a:ext>
            </a:extLst>
          </p:cNvPr>
          <p:cNvPicPr>
            <a:picLocks noGrp="1" noChangeAspect="1"/>
          </p:cNvPicPr>
          <p:nvPr>
            <p:ph idx="1"/>
          </p:nvPr>
        </p:nvPicPr>
        <p:blipFill>
          <a:blip r:embed="rId2"/>
          <a:stretch>
            <a:fillRect/>
          </a:stretch>
        </p:blipFill>
        <p:spPr>
          <a:xfrm>
            <a:off x="1421701" y="2056983"/>
            <a:ext cx="1916303" cy="3992361"/>
          </a:xfrm>
        </p:spPr>
      </p:pic>
      <p:pic>
        <p:nvPicPr>
          <p:cNvPr id="7" name="Picture 6">
            <a:extLst>
              <a:ext uri="{FF2B5EF4-FFF2-40B4-BE49-F238E27FC236}">
                <a16:creationId xmlns:a16="http://schemas.microsoft.com/office/drawing/2014/main" id="{E9EAE3B5-8166-4022-AD23-1CE09E749141}"/>
              </a:ext>
            </a:extLst>
          </p:cNvPr>
          <p:cNvPicPr>
            <a:picLocks noChangeAspect="1"/>
          </p:cNvPicPr>
          <p:nvPr/>
        </p:nvPicPr>
        <p:blipFill>
          <a:blip r:embed="rId3"/>
          <a:stretch>
            <a:fillRect/>
          </a:stretch>
        </p:blipFill>
        <p:spPr>
          <a:xfrm>
            <a:off x="5051395" y="2056983"/>
            <a:ext cx="6001304" cy="3612193"/>
          </a:xfrm>
          <a:prstGeom prst="rect">
            <a:avLst/>
          </a:prstGeom>
        </p:spPr>
      </p:pic>
    </p:spTree>
    <p:extLst>
      <p:ext uri="{BB962C8B-B14F-4D97-AF65-F5344CB8AC3E}">
        <p14:creationId xmlns:p14="http://schemas.microsoft.com/office/powerpoint/2010/main" val="11521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7AEFF-ABF3-417D-8F16-CDF730312374}"/>
              </a:ext>
            </a:extLst>
          </p:cNvPr>
          <p:cNvSpPr>
            <a:spLocks noGrp="1"/>
          </p:cNvSpPr>
          <p:nvPr>
            <p:ph type="title"/>
          </p:nvPr>
        </p:nvSpPr>
        <p:spPr/>
        <p:txBody>
          <a:bodyPr>
            <a:normAutofit/>
          </a:bodyPr>
          <a:lstStyle/>
          <a:p>
            <a:pPr algn="l"/>
            <a:r>
              <a:rPr lang="en-US" sz="3200" b="1" dirty="0">
                <a:effectLst/>
                <a:latin typeface="Times New Roman" panose="02020603050405020304" pitchFamily="18" charset="0"/>
                <a:cs typeface="Times New Roman" panose="02020603050405020304" pitchFamily="18" charset="0"/>
              </a:rPr>
              <a:t>FLOW CHART:</a:t>
            </a:r>
            <a:endParaRPr lang="en-IN" sz="3200" b="1" dirty="0">
              <a:effectLst/>
              <a:latin typeface="Times New Roman" panose="02020603050405020304" pitchFamily="18" charset="0"/>
              <a:cs typeface="Times New Roman" panose="02020603050405020304" pitchFamily="18" charset="0"/>
            </a:endParaRPr>
          </a:p>
        </p:txBody>
      </p:sp>
      <p:pic>
        <p:nvPicPr>
          <p:cNvPr id="4" name="Picture 7">
            <a:extLst>
              <a:ext uri="{FF2B5EF4-FFF2-40B4-BE49-F238E27FC236}">
                <a16:creationId xmlns:a16="http://schemas.microsoft.com/office/drawing/2014/main" id="{02C0E642-BB8E-45C4-9323-A904B7C0E31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14491" y="2058696"/>
            <a:ext cx="4773627"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a:extLst>
              <a:ext uri="{FF2B5EF4-FFF2-40B4-BE49-F238E27FC236}">
                <a16:creationId xmlns:a16="http://schemas.microsoft.com/office/drawing/2014/main" id="{CC3BFFFB-6EAD-4208-BCEA-B161CFBB9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3884" y="2058696"/>
            <a:ext cx="4710959"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212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39632-2DCF-4CAA-AABB-3730B6ADC55A}"/>
              </a:ext>
            </a:extLst>
          </p:cNvPr>
          <p:cNvSpPr>
            <a:spLocks noGrp="1"/>
          </p:cNvSpPr>
          <p:nvPr>
            <p:ph type="title"/>
          </p:nvPr>
        </p:nvSpPr>
        <p:spPr/>
        <p:txBody>
          <a:bodyPr>
            <a:normAutofit/>
          </a:bodyPr>
          <a:lstStyle/>
          <a:p>
            <a:pPr algn="l"/>
            <a:r>
              <a:rPr lang="en-US" sz="3200" b="1" dirty="0">
                <a:effectLst/>
                <a:latin typeface="Times New Roman" panose="02020603050405020304" pitchFamily="18" charset="0"/>
                <a:cs typeface="Times New Roman" panose="02020603050405020304" pitchFamily="18" charset="0"/>
              </a:rPr>
              <a:t>LITERATURE SURVEY:</a:t>
            </a:r>
            <a:endParaRPr lang="en-IN" sz="3200" b="1" dirty="0">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312307B-9EA3-45E0-9533-4CDF8D8CFC76}"/>
              </a:ext>
            </a:extLst>
          </p:cNvPr>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https://www.projecttopics.org/design-implementation-health-care-management-system.html</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https://www.researchgate.net/publication/334587568_Interlinked_Hospital_Management_System</a:t>
            </a:r>
            <a:r>
              <a:rPr lang="en-US" sz="2000" dirty="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https://www.javatpoint.com/blockchain-tutorial</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https://ieeexplore.ieee.org/document/7870552</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44718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{CE8B7F3C-A7D7-4578-B6C6-9D4FDCB5AEC1}tf55705232_win32</Template>
  <TotalTime>0</TotalTime>
  <Words>415</Words>
  <Application>Microsoft Office PowerPoint</Application>
  <PresentationFormat>Widescreen</PresentationFormat>
  <Paragraphs>52</Paragraphs>
  <Slides>14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Calibri</vt:lpstr>
      <vt:lpstr>Goudy Old Style</vt:lpstr>
      <vt:lpstr>Times New Roman</vt:lpstr>
      <vt:lpstr>Wingdings</vt:lpstr>
      <vt:lpstr>Wingdings 2</vt:lpstr>
      <vt:lpstr>SlateVTI</vt:lpstr>
      <vt:lpstr>MINI PROJECT REVIEW:</vt:lpstr>
      <vt:lpstr>AGENDA: </vt:lpstr>
      <vt:lpstr>PROBLEM STATEMENT:</vt:lpstr>
      <vt:lpstr>SOLUTION AND SCOPE :</vt:lpstr>
      <vt:lpstr>APPLICATION:</vt:lpstr>
      <vt:lpstr>SOFTWARE REQUIREMENTS:</vt:lpstr>
      <vt:lpstr>USECASE DIAGRAM:</vt:lpstr>
      <vt:lpstr>FLOW CHART:</vt:lpstr>
      <vt:lpstr>LITERATURE SURVEY:</vt:lpstr>
      <vt:lpstr>SCREENSHOTS:</vt:lpstr>
      <vt:lpstr>PowerPoint Presentation</vt:lpstr>
      <vt:lpstr>PowerPoint Presentation</vt:lpstr>
      <vt:lpstr>BLOCKCHAIN PROTOTYPE: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2021-03-07T14:17:07Z</dcterms:created>
  <dcterms:modified xsi:type="dcterms:W3CDTF">2021-03-07T16:44:16Z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